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6"/>
  </p:notesMasterIdLst>
  <p:sldIdLst>
    <p:sldId id="346" r:id="rId2"/>
    <p:sldId id="3267" r:id="rId3"/>
    <p:sldId id="3258" r:id="rId4"/>
    <p:sldId id="3341" r:id="rId5"/>
    <p:sldId id="3323" r:id="rId6"/>
    <p:sldId id="3378" r:id="rId7"/>
    <p:sldId id="3414" r:id="rId8"/>
    <p:sldId id="3403" r:id="rId9"/>
    <p:sldId id="3420" r:id="rId10"/>
    <p:sldId id="3433" r:id="rId11"/>
    <p:sldId id="3454" r:id="rId12"/>
    <p:sldId id="3432" r:id="rId13"/>
    <p:sldId id="3489" r:id="rId14"/>
    <p:sldId id="3497" r:id="rId15"/>
    <p:sldId id="3487" r:id="rId16"/>
    <p:sldId id="3490" r:id="rId17"/>
    <p:sldId id="3491" r:id="rId18"/>
    <p:sldId id="3492" r:id="rId19"/>
    <p:sldId id="3493" r:id="rId20"/>
    <p:sldId id="3494" r:id="rId21"/>
    <p:sldId id="3495" r:id="rId22"/>
    <p:sldId id="3488" r:id="rId23"/>
    <p:sldId id="3498" r:id="rId24"/>
    <p:sldId id="3499" r:id="rId25"/>
    <p:sldId id="3501" r:id="rId26"/>
    <p:sldId id="3502" r:id="rId27"/>
    <p:sldId id="3503" r:id="rId28"/>
    <p:sldId id="3504" r:id="rId29"/>
    <p:sldId id="3514" r:id="rId30"/>
    <p:sldId id="3518" r:id="rId31"/>
    <p:sldId id="3519" r:id="rId32"/>
    <p:sldId id="3520" r:id="rId33"/>
    <p:sldId id="3521" r:id="rId34"/>
    <p:sldId id="3522" r:id="rId35"/>
    <p:sldId id="3523" r:id="rId36"/>
    <p:sldId id="3515" r:id="rId37"/>
    <p:sldId id="3505" r:id="rId38"/>
    <p:sldId id="3524" r:id="rId39"/>
    <p:sldId id="3525" r:id="rId40"/>
    <p:sldId id="3526" r:id="rId41"/>
    <p:sldId id="3516" r:id="rId42"/>
    <p:sldId id="3517" r:id="rId43"/>
    <p:sldId id="3506" r:id="rId44"/>
    <p:sldId id="3507" r:id="rId45"/>
    <p:sldId id="3508" r:id="rId46"/>
    <p:sldId id="3509" r:id="rId47"/>
    <p:sldId id="3527" r:id="rId48"/>
    <p:sldId id="3474" r:id="rId49"/>
    <p:sldId id="3475" r:id="rId50"/>
    <p:sldId id="3476" r:id="rId51"/>
    <p:sldId id="3460" r:id="rId52"/>
    <p:sldId id="3477" r:id="rId53"/>
    <p:sldId id="3478" r:id="rId54"/>
    <p:sldId id="3461" r:id="rId55"/>
    <p:sldId id="3479" r:id="rId56"/>
    <p:sldId id="3480" r:id="rId57"/>
    <p:sldId id="3481" r:id="rId58"/>
    <p:sldId id="3482" r:id="rId59"/>
    <p:sldId id="3462" r:id="rId60"/>
    <p:sldId id="3540" r:id="rId61"/>
    <p:sldId id="3550" r:id="rId62"/>
    <p:sldId id="3529" r:id="rId63"/>
    <p:sldId id="3541" r:id="rId64"/>
    <p:sldId id="3542" r:id="rId65"/>
    <p:sldId id="3544" r:id="rId66"/>
    <p:sldId id="3545" r:id="rId67"/>
    <p:sldId id="3546" r:id="rId68"/>
    <p:sldId id="3551" r:id="rId69"/>
    <p:sldId id="3552" r:id="rId70"/>
    <p:sldId id="3553" r:id="rId71"/>
    <p:sldId id="3561" r:id="rId72"/>
    <p:sldId id="3592" r:id="rId73"/>
    <p:sldId id="3593" r:id="rId74"/>
    <p:sldId id="3594" r:id="rId75"/>
    <p:sldId id="3595" r:id="rId76"/>
    <p:sldId id="3596" r:id="rId77"/>
    <p:sldId id="3556" r:id="rId78"/>
    <p:sldId id="3557" r:id="rId79"/>
    <p:sldId id="3560" r:id="rId80"/>
    <p:sldId id="3565" r:id="rId81"/>
    <p:sldId id="3566" r:id="rId82"/>
    <p:sldId id="3580" r:id="rId83"/>
    <p:sldId id="3567" r:id="rId84"/>
    <p:sldId id="3568" r:id="rId85"/>
    <p:sldId id="3569" r:id="rId86"/>
    <p:sldId id="3574" r:id="rId87"/>
    <p:sldId id="3575" r:id="rId88"/>
    <p:sldId id="3576" r:id="rId89"/>
    <p:sldId id="3577" r:id="rId90"/>
    <p:sldId id="3558" r:id="rId91"/>
    <p:sldId id="3581" r:id="rId92"/>
    <p:sldId id="3582" r:id="rId93"/>
    <p:sldId id="3583" r:id="rId94"/>
    <p:sldId id="3559" r:id="rId95"/>
    <p:sldId id="3570" r:id="rId96"/>
    <p:sldId id="3584" r:id="rId97"/>
    <p:sldId id="3590" r:id="rId98"/>
    <p:sldId id="3591" r:id="rId99"/>
    <p:sldId id="3589" r:id="rId100"/>
    <p:sldId id="3571" r:id="rId101"/>
    <p:sldId id="3585" r:id="rId102"/>
    <p:sldId id="3597" r:id="rId103"/>
    <p:sldId id="3528" r:id="rId104"/>
    <p:sldId id="3554" r:id="rId105"/>
    <p:sldId id="3555" r:id="rId106"/>
    <p:sldId id="3530" r:id="rId107"/>
    <p:sldId id="3598" r:id="rId108"/>
    <p:sldId id="3599" r:id="rId109"/>
    <p:sldId id="3600" r:id="rId110"/>
    <p:sldId id="3603" r:id="rId111"/>
    <p:sldId id="3605" r:id="rId112"/>
    <p:sldId id="3601" r:id="rId113"/>
    <p:sldId id="3602" r:id="rId114"/>
    <p:sldId id="3604" r:id="rId115"/>
    <p:sldId id="3606" r:id="rId116"/>
    <p:sldId id="3607" r:id="rId117"/>
    <p:sldId id="3608" r:id="rId118"/>
    <p:sldId id="3609" r:id="rId119"/>
    <p:sldId id="3610" r:id="rId120"/>
    <p:sldId id="3531" r:id="rId121"/>
    <p:sldId id="3532" r:id="rId122"/>
    <p:sldId id="3539" r:id="rId123"/>
    <p:sldId id="3483" r:id="rId124"/>
    <p:sldId id="3377" r:id="rId125"/>
  </p:sldIdLst>
  <p:sldSz cx="12192000" cy="6858000"/>
  <p:notesSz cx="6858000" cy="9144000"/>
  <p:embeddedFontLst>
    <p:embeddedFont>
      <p:font typeface="맑은 고딕" panose="020B0503020000020004" pitchFamily="34" charset="-127"/>
      <p:regular r:id="rId127"/>
      <p:bold r:id="rId128"/>
    </p:embeddedFont>
    <p:embeddedFont>
      <p:font typeface="나눔스퀘어 Bold" panose="020B0600000101010101" pitchFamily="34" charset="-127"/>
      <p:bold r:id="rId129"/>
    </p:embeddedFont>
    <p:embeddedFont>
      <p:font typeface="나눔스퀘어 ExtraBold" panose="020B0600000101010101" pitchFamily="34" charset="-127"/>
      <p:bold r:id="rId130"/>
    </p:embeddedFont>
    <p:embeddedFont>
      <p:font typeface="Calibri" panose="020F0502020204030204" pitchFamily="34" charset="0"/>
      <p:regular r:id="rId131"/>
      <p:bold r:id="rId132"/>
      <p:italic r:id="rId133"/>
      <p:boldItalic r:id="rId134"/>
    </p:embeddedFont>
    <p:embeddedFont>
      <p:font typeface="Consolas" panose="020B0609020204030204" pitchFamily="49" charset="0"/>
      <p:regular r:id="rId135"/>
      <p:bold r:id="rId136"/>
      <p:italic r:id="rId137"/>
      <p:boldItalic r:id="rId1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4D2"/>
    <a:srgbClr val="4270C3"/>
    <a:srgbClr val="FCFAFC"/>
    <a:srgbClr val="00FF00"/>
    <a:srgbClr val="FEFEFE"/>
    <a:srgbClr val="FAFAFA"/>
    <a:srgbClr val="1E1E1E"/>
    <a:srgbClr val="F6F5EF"/>
    <a:srgbClr val="FFFFFF"/>
    <a:srgbClr val="007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6353" autoAdjust="0"/>
  </p:normalViewPr>
  <p:slideViewPr>
    <p:cSldViewPr snapToGrid="0">
      <p:cViewPr varScale="1">
        <p:scale>
          <a:sx n="85" d="100"/>
          <a:sy n="85" d="100"/>
        </p:scale>
        <p:origin x="176" y="2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2022. 9. 21.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2022. 9. 21.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2022. 9. 21.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2022. 9. 21.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2022. 9. 21.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2022. 9. 21.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2022. 9. 21.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2022. 9. 21.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2022. 9. 21.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Homebrew/install/HEAD/install.sh" TargetMode="External"/><Relationship Id="rId2" Type="http://schemas.openxmlformats.org/officeDocument/2006/relationships/hyperlink" Target="https://brew.sh/index_k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35</a:t>
            </a:r>
            <a:r>
              <a:rPr lang="en-US" altLang="ko-KR" sz="5400" baseline="30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ver-icon-style (1) - UPTEMPO Marketers">
            <a:extLst>
              <a:ext uri="{FF2B5EF4-FFF2-40B4-BE49-F238E27FC236}">
                <a16:creationId xmlns:a16="http://schemas.microsoft.com/office/drawing/2014/main" id="{16BCA1CB-1F79-7D44-BDB1-4C9ABA1E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279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93C7D7-195B-3DF8-267B-A2ACFE02F087}"/>
              </a:ext>
            </a:extLst>
          </p:cNvPr>
          <p:cNvSpPr txBox="1"/>
          <p:nvPr/>
        </p:nvSpPr>
        <p:spPr>
          <a:xfrm>
            <a:off x="254000" y="366623"/>
            <a:ext cx="10960100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verifyModule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verifyPassword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비밀번호가 다릅니다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없습니다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17830912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677B18-24AC-494D-E460-42186AA0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833075"/>
            <a:ext cx="1042180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530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소켓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7843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de.js and Websockets best practices checklist | Voodoo Engineering">
            <a:extLst>
              <a:ext uri="{FF2B5EF4-FFF2-40B4-BE49-F238E27FC236}">
                <a16:creationId xmlns:a16="http://schemas.microsoft.com/office/drawing/2014/main" id="{75F1CB24-5574-D75D-7E3C-3BBE6E74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0"/>
            <a:ext cx="9326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53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웹소켓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http </a:t>
            </a:r>
            <a:r>
              <a:rPr lang="ko-KR" altLang="en-US" dirty="0"/>
              <a:t>통신은 클라이언트의 요청이 있을 때에만 서버가 응답하는 방식으로 작동합니다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따라서 연결 상태가 유지되지 않는 특성을 가집니다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하지만 채팅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주식 트레이딩</a:t>
            </a:r>
            <a:r>
              <a:rPr lang="en-US" altLang="ko-KR" dirty="0">
                <a:sym typeface="Wingdings" panose="05000000000000000000" pitchFamily="2" charset="2"/>
              </a:rPr>
              <a:t>, SNS </a:t>
            </a:r>
            <a:r>
              <a:rPr lang="ko-KR" altLang="en-US" dirty="0">
                <a:sym typeface="Wingdings" panose="05000000000000000000" pitchFamily="2" charset="2"/>
              </a:rPr>
              <a:t>좋아요 같은 경우는 서버에서 수시로 클라이언트에 정보를 보내줘야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하지만 </a:t>
            </a:r>
            <a:r>
              <a:rPr lang="en-US" altLang="ko-KR" dirty="0">
                <a:sym typeface="Wingdings" panose="05000000000000000000" pitchFamily="2" charset="2"/>
              </a:rPr>
              <a:t>http </a:t>
            </a:r>
            <a:r>
              <a:rPr lang="ko-KR" altLang="en-US" dirty="0">
                <a:sym typeface="Wingdings" panose="05000000000000000000" pitchFamily="2" charset="2"/>
              </a:rPr>
              <a:t>통신은 클라이언트가 요청을 보내지 않으면 정보를 전달 할 수가 없습니다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이러한 문제점 해결을 위해 등장한 것이 웹 소켓입니다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86249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웹소켓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클라이언트와 서버가 연결 상태를 유지합니다</a:t>
            </a:r>
            <a:endParaRPr lang="en-US" altLang="ko-KR" dirty="0"/>
          </a:p>
          <a:p>
            <a:r>
              <a:rPr lang="ko-KR" altLang="en-US" dirty="0"/>
              <a:t>양방향</a:t>
            </a:r>
            <a:r>
              <a:rPr lang="en-US" altLang="ko-KR" dirty="0"/>
              <a:t>(</a:t>
            </a:r>
            <a:r>
              <a:rPr lang="ko-KR" altLang="en-US" dirty="0"/>
              <a:t>클라이언트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서버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서버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클라이언트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통신이 가능합니다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따라서 실시간 데이터 전송</a:t>
            </a:r>
            <a:r>
              <a:rPr lang="en-US" altLang="ko-KR" dirty="0"/>
              <a:t>, </a:t>
            </a:r>
            <a:r>
              <a:rPr lang="ko-KR" altLang="en-US" dirty="0"/>
              <a:t>서버에서 데이터 변화에 따라 클라이언트에게 데이터를 주기적으로 업데이트 해줘야 하는 상황에서 주로 사용</a:t>
            </a:r>
            <a:endParaRPr lang="en-US" altLang="ko-KR" dirty="0"/>
          </a:p>
          <a:p>
            <a:r>
              <a:rPr lang="en-US" altLang="ko-KR" dirty="0"/>
              <a:t>http </a:t>
            </a:r>
            <a:r>
              <a:rPr lang="ko-KR" altLang="en-US" dirty="0"/>
              <a:t>통신과는 다른 포트를 별도로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35875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34692CFD-2779-103E-C0A3-7704B4A0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814388"/>
            <a:ext cx="5610225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3392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코드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2371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웹소켓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테스트를 위한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chat.ejs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파일을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텍스트 입력창과 전송 버튼만 있는 간단한 형태로 구성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1F4BC-53B9-6C0C-3B7B-F2E1F6C87A95}"/>
              </a:ext>
            </a:extLst>
          </p:cNvPr>
          <p:cNvSpPr txBox="1"/>
          <p:nvPr/>
        </p:nvSpPr>
        <p:spPr>
          <a:xfrm>
            <a:off x="790575" y="2162592"/>
            <a:ext cx="88392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웹 소켓 테스트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"msg"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javascript:void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(0);"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전송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1715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웹소켓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테스트를 위한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chat.ejs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파일을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웹 소켓 실행을 위한 </a:t>
            </a:r>
            <a:r>
              <a:rPr lang="en-US" altLang="ko-KR" dirty="0"/>
              <a:t>Script </a:t>
            </a:r>
            <a:r>
              <a:rPr lang="ko-KR" altLang="en-US" dirty="0"/>
              <a:t>코드 추가</a:t>
            </a:r>
            <a:endParaRPr lang="en-US" altLang="ko-KR" dirty="0"/>
          </a:p>
          <a:p>
            <a:r>
              <a:rPr lang="en-US" altLang="ko-KR" dirty="0" err="1"/>
              <a:t>Ws.onopen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서버가 처음 실행 되면 작동하는 코드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Ws.onmessage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서버로 부터 메시지가 전송되면 작동하는 코드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Ws.onerror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소켓 서버에 문제가 발생하면 작동하는 코드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834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0902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웹소켓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테스트를 위한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chat.ejs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파일을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웹 소켓 실행을 위한 </a:t>
            </a:r>
            <a:r>
              <a:rPr lang="en-US" altLang="ko-KR" dirty="0"/>
              <a:t>Script </a:t>
            </a:r>
            <a:r>
              <a:rPr lang="ko-KR" altLang="en-US" dirty="0"/>
              <a:t>코드 추가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AD910-9454-785A-816E-4ACD60138FF3}"/>
              </a:ext>
            </a:extLst>
          </p:cNvPr>
          <p:cNvSpPr txBox="1"/>
          <p:nvPr/>
        </p:nvSpPr>
        <p:spPr>
          <a:xfrm>
            <a:off x="762000" y="2136845"/>
            <a:ext cx="9277350" cy="4185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웹소켓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전역 객체 생성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WebSocket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://localhost:3000"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연결이 수립되면 서버에 메시지를 전송한다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onopen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저는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클라이언트에요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안녕하세욧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서버로 부터 메시지를 수신한다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onmessage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"Server message: 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에러 발생 시 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메세지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띄우기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"Server error message: 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61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5117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웹소켓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코드 구성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Chat.js </a:t>
            </a:r>
            <a:r>
              <a:rPr lang="ko-KR" altLang="en-US" dirty="0"/>
              <a:t>파일을 만들어서 </a:t>
            </a:r>
            <a:r>
              <a:rPr lang="ko-KR" altLang="en-US" dirty="0" err="1"/>
              <a:t>웹소켓</a:t>
            </a:r>
            <a:r>
              <a:rPr lang="ko-KR" altLang="en-US" dirty="0"/>
              <a:t> 서버를 구성</a:t>
            </a:r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웹소켓</a:t>
            </a:r>
            <a:r>
              <a:rPr lang="ko-KR" altLang="en-US" dirty="0"/>
              <a:t> 모듈인 </a:t>
            </a:r>
            <a:r>
              <a:rPr lang="en-US" altLang="ko-KR" dirty="0" err="1"/>
              <a:t>ws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ws</a:t>
            </a:r>
            <a:endParaRPr lang="en-US" altLang="ko-KR" dirty="0"/>
          </a:p>
          <a:p>
            <a:r>
              <a:rPr lang="ko-KR" altLang="en-US" dirty="0"/>
              <a:t>모듈 추가 및 서버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A33D0-3C79-F8BA-C052-B46576222185}"/>
              </a:ext>
            </a:extLst>
          </p:cNvPr>
          <p:cNvSpPr txBox="1"/>
          <p:nvPr/>
        </p:nvSpPr>
        <p:spPr>
          <a:xfrm>
            <a:off x="809625" y="4481810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WebSocketServer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WebSocketServer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5475610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웹소켓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코드 구성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웹 소켓 서버가 구성되면 </a:t>
            </a:r>
            <a:r>
              <a:rPr lang="en-US" altLang="ko-KR" dirty="0"/>
              <a:t>Client </a:t>
            </a:r>
            <a:r>
              <a:rPr lang="ko-KR" altLang="en-US" dirty="0"/>
              <a:t>에게 메시지를 보내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Ws.send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클라이언트로 메시지를 보낼 때 사용합니다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Ws.on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특정 이벤트가 발생하면 작동하는 코드 입니다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addEventListener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유사합니다</a:t>
            </a:r>
            <a:r>
              <a:rPr lang="en-US" altLang="ko-KR" dirty="0">
                <a:sym typeface="Wingdings" panose="05000000000000000000" pitchFamily="2" charset="2"/>
              </a:rPr>
              <a:t>!)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D2B9D-D0B2-D29C-1936-D7EA810BDA60}"/>
              </a:ext>
            </a:extLst>
          </p:cNvPr>
          <p:cNvSpPr txBox="1"/>
          <p:nvPr/>
        </p:nvSpPr>
        <p:spPr>
          <a:xfrm>
            <a:off x="809625" y="4326821"/>
            <a:ext cx="5715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저는 서버입니다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들리십니까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79663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웹소켓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체크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클라이언트 콘솔에는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 콘솔에는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서로 보낸 정보가 정확하게 찍히는 것을 보니</a:t>
            </a:r>
            <a:r>
              <a:rPr lang="en-US" altLang="ko-KR" dirty="0"/>
              <a:t>, </a:t>
            </a:r>
            <a:r>
              <a:rPr lang="ko-KR" altLang="en-US" dirty="0"/>
              <a:t>소켓 통신이 원활하게 이루어 지고 있군요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BE9BB9-5BCD-05ED-D001-5C58D12B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132140"/>
            <a:ext cx="4389422" cy="3990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52F3B8-525F-B1BF-331E-B90BABF82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3709084"/>
            <a:ext cx="4702784" cy="6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19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채팅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449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서비스 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다중 사용자가 접속하여 채팅을 할 수 있도록 채팅 서비스를 간단히 구현하여 봅시다</a:t>
            </a:r>
            <a:endParaRPr lang="en-US" altLang="ko-KR" dirty="0"/>
          </a:p>
          <a:p>
            <a:r>
              <a:rPr lang="ko-KR" altLang="en-US" dirty="0"/>
              <a:t>인풋 태그로 </a:t>
            </a:r>
            <a:r>
              <a:rPr lang="ko-KR" altLang="en-US" dirty="0" err="1"/>
              <a:t>부터</a:t>
            </a:r>
            <a:r>
              <a:rPr lang="ko-KR" altLang="en-US" dirty="0"/>
              <a:t> 메시지를 입력 받고</a:t>
            </a:r>
            <a:r>
              <a:rPr lang="en-US" altLang="ko-KR" dirty="0"/>
              <a:t>, </a:t>
            </a:r>
            <a:r>
              <a:rPr lang="ko-KR" altLang="en-US" dirty="0"/>
              <a:t>해당 메시지를 서버로 보낸 뒤</a:t>
            </a:r>
            <a:r>
              <a:rPr lang="en-US" altLang="ko-KR" dirty="0"/>
              <a:t> </a:t>
            </a:r>
            <a:r>
              <a:rPr lang="ko-KR" altLang="en-US" dirty="0"/>
              <a:t>서버가 채팅 서비스에 접속한 모든 유저에게 채팅 내용을 전달해 봅시다</a:t>
            </a:r>
            <a:endParaRPr lang="en-US" altLang="ko-KR" dirty="0"/>
          </a:p>
          <a:p>
            <a:r>
              <a:rPr lang="ko-KR" altLang="en-US" dirty="0"/>
              <a:t>새로운 유저가 접속하면 유저 접속 사실을</a:t>
            </a:r>
            <a:r>
              <a:rPr lang="en-US" altLang="ko-KR" dirty="0"/>
              <a:t>, </a:t>
            </a:r>
            <a:r>
              <a:rPr lang="ko-KR" altLang="en-US" dirty="0"/>
              <a:t>접속을 종료하면 종료 사실을 전체에게 전달해 봅시다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55981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코드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인풋 태그의 값을 입력 받아 전송 버튼을 누르면 </a:t>
            </a:r>
            <a:r>
              <a:rPr lang="ko-KR" altLang="en-US" dirty="0" err="1"/>
              <a:t>웹소켓</a:t>
            </a:r>
            <a:r>
              <a:rPr lang="ko-KR" altLang="en-US" dirty="0"/>
              <a:t> 서버로 전달</a:t>
            </a:r>
            <a:endParaRPr lang="en-US" altLang="ko-KR" dirty="0"/>
          </a:p>
          <a:p>
            <a:r>
              <a:rPr lang="ko-KR" altLang="en-US" dirty="0"/>
              <a:t>전송 버튼이 눌리면 인풋 태그는 초기화 되도록 설정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D2580-D7B6-308A-F0A8-673ADD20A7A0}"/>
              </a:ext>
            </a:extLst>
          </p:cNvPr>
          <p:cNvSpPr txBox="1"/>
          <p:nvPr/>
        </p:nvSpPr>
        <p:spPr>
          <a:xfrm>
            <a:off x="790575" y="2997190"/>
            <a:ext cx="935355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웹소켓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전역 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WebSocket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://localhost:3000"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'msg'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0714836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코드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서버에서 메시지가 내려오면 해당 데이터를 받아서 </a:t>
            </a:r>
            <a:r>
              <a:rPr lang="en-US" altLang="ko-KR" dirty="0"/>
              <a:t>chat list </a:t>
            </a:r>
            <a:r>
              <a:rPr lang="ko-KR" altLang="en-US" dirty="0"/>
              <a:t>에 추가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38413-BFF7-E606-7B8B-E2D83E07E266}"/>
              </a:ext>
            </a:extLst>
          </p:cNvPr>
          <p:cNvSpPr txBox="1"/>
          <p:nvPr/>
        </p:nvSpPr>
        <p:spPr>
          <a:xfrm>
            <a:off x="762000" y="2267367"/>
            <a:ext cx="100965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서버로 부터 메시지를 수신한다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msgEl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msgEl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msgEl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console.log("Server message: ",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event.data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065287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코드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서버에서 데이터를 보낼 때는 접속한 모든 클라이언트에게 전달해야 하므로 아래의 코드를 사용합니다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클라이언트로 </a:t>
            </a:r>
            <a:r>
              <a:rPr lang="ko-KR" altLang="en-US" dirty="0" err="1"/>
              <a:t>부터</a:t>
            </a:r>
            <a:r>
              <a:rPr lang="ko-KR" altLang="en-US" dirty="0"/>
              <a:t> 메시지를 받으면 해당 메시지를 모든 클라이언트에 전송하는 구조만 가지면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A3760-8CCC-924F-C45D-8025E36798F7}"/>
              </a:ext>
            </a:extLst>
          </p:cNvPr>
          <p:cNvSpPr txBox="1"/>
          <p:nvPr/>
        </p:nvSpPr>
        <p:spPr>
          <a:xfrm>
            <a:off x="828674" y="2967335"/>
            <a:ext cx="995362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새로운 유저가 접속 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현재 유저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112093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2384E8-1A54-5CB5-5585-85318B58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0"/>
            <a:ext cx="10765766" cy="68580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9FF9657-EE73-C25B-A82E-ACDE8FE9FBA4}"/>
              </a:ext>
            </a:extLst>
          </p:cNvPr>
          <p:cNvSpPr/>
          <p:nvPr/>
        </p:nvSpPr>
        <p:spPr>
          <a:xfrm rot="8413072">
            <a:off x="4570780" y="4966609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97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77774C-CB88-E952-4CE3-2B32CF03E24A}"/>
              </a:ext>
            </a:extLst>
          </p:cNvPr>
          <p:cNvSpPr txBox="1"/>
          <p:nvPr/>
        </p:nvSpPr>
        <p:spPr>
          <a:xfrm>
            <a:off x="581024" y="197346"/>
            <a:ext cx="10496551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새로운 유저가 접속 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현재 유저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'close'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유저 한명이 떠났습니다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현재 유저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명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81917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2F638E-D578-CEBB-CEE2-5882402CBD37}"/>
              </a:ext>
            </a:extLst>
          </p:cNvPr>
          <p:cNvSpPr txBox="1"/>
          <p:nvPr/>
        </p:nvSpPr>
        <p:spPr>
          <a:xfrm>
            <a:off x="361950" y="335845"/>
            <a:ext cx="923925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WebSocketServer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WebSocketServer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'connection'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ws.send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저는 서버입니다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들리십니까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?');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새로운 유저가 접속 했습니다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현재 유저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'close'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유저 한명이 떠났습니다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현재 유저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wss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명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342237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F6E374-7186-6F56-81CD-7F67A011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879" y="1596154"/>
            <a:ext cx="5776241" cy="366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712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AY! WE DID IT! - Happy Homer | Make a Meme">
            <a:extLst>
              <a:ext uri="{FF2B5EF4-FFF2-40B4-BE49-F238E27FC236}">
                <a16:creationId xmlns:a16="http://schemas.microsoft.com/office/drawing/2014/main" id="{14CDF6B7-51BB-28FA-514E-451391783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54" y="1216120"/>
            <a:ext cx="7879691" cy="44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789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C9937E2-CB64-F039-71E4-0FBC0F8AC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0"/>
            <a:ext cx="7915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4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3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50567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hlinkClick r:id="rId2"/>
              </a:rPr>
              <a:t>https://console.cloud.google.com/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1855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4051E9-3880-4FB2-A978-1E246868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879"/>
            <a:ext cx="12192000" cy="50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3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F90B66-9EDB-1531-A387-A4A44D25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12" y="409153"/>
            <a:ext cx="5020376" cy="6039693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C5E21EB-084C-2EA8-713E-AB393153CA52}"/>
              </a:ext>
            </a:extLst>
          </p:cNvPr>
          <p:cNvSpPr/>
          <p:nvPr/>
        </p:nvSpPr>
        <p:spPr>
          <a:xfrm rot="8413072">
            <a:off x="7490148" y="3884429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74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9C1729-69CC-D5D1-BE2D-6257B98A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809259"/>
            <a:ext cx="8316486" cy="523948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BA7D562-408B-E9B5-B0FF-359774B4E919}"/>
              </a:ext>
            </a:extLst>
          </p:cNvPr>
          <p:cNvSpPr/>
          <p:nvPr/>
        </p:nvSpPr>
        <p:spPr>
          <a:xfrm rot="8413072">
            <a:off x="4990229" y="4303879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3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5058C7-A605-7345-482F-A0E0651E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12" y="1614234"/>
            <a:ext cx="520137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69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06ECA7-4B9D-1CB3-9F1E-835C3EA8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91" y="1780945"/>
            <a:ext cx="532521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5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Cookie!?</a:t>
            </a:r>
          </a:p>
        </p:txBody>
      </p:sp>
    </p:spTree>
    <p:extLst>
      <p:ext uri="{BB962C8B-B14F-4D97-AF65-F5344CB8AC3E}">
        <p14:creationId xmlns:p14="http://schemas.microsoft.com/office/powerpoint/2010/main" val="1733064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D4748-534D-2649-0271-C919D8E3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354" y="0"/>
            <a:ext cx="5245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A7FD63-FEC9-C9EF-FF8E-208B1A6D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861654"/>
            <a:ext cx="568721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2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32CD5A-1E00-A223-7B7F-EAA0F136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364" y="1938129"/>
            <a:ext cx="6249272" cy="298174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C00B15C-52A5-6ABE-F084-DB43B355EF8C}"/>
              </a:ext>
            </a:extLst>
          </p:cNvPr>
          <p:cNvSpPr/>
          <p:nvPr/>
        </p:nvSpPr>
        <p:spPr>
          <a:xfrm rot="8413072">
            <a:off x="4805671" y="3305589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5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16267C-4360-05EF-38B6-0D9F9139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59" y="904522"/>
            <a:ext cx="5601482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3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6B8057-DA0B-7723-5B1F-D2DBAAC1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79" y="0"/>
            <a:ext cx="6283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5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D2482A-C339-D26F-973E-BBE6340B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852128"/>
            <a:ext cx="9774014" cy="5153744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ED3BD3B-F125-D077-0347-E1E58E56B78A}"/>
              </a:ext>
            </a:extLst>
          </p:cNvPr>
          <p:cNvSpPr/>
          <p:nvPr/>
        </p:nvSpPr>
        <p:spPr>
          <a:xfrm rot="8413072">
            <a:off x="7481759" y="1929796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19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97A927-A40B-74C1-FED9-01B5E6EF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1066470"/>
            <a:ext cx="9078592" cy="4725059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DD9E7FB-D5DF-B4E5-04F2-830637538571}"/>
              </a:ext>
            </a:extLst>
          </p:cNvPr>
          <p:cNvSpPr/>
          <p:nvPr/>
        </p:nvSpPr>
        <p:spPr>
          <a:xfrm rot="8413072">
            <a:off x="5392902" y="2785472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2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CE0C4E-646E-B9AC-E53E-581742BB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84" y="0"/>
            <a:ext cx="6509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99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5436CB-F4BD-781E-3497-16359A3D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96" y="1242707"/>
            <a:ext cx="4887007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DOTENV</a:t>
            </a:r>
            <a:r>
              <a:rPr lang="ko-KR" altLang="en-US" dirty="0"/>
              <a:t>에 발급 받은 클라이언트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SECRET </a:t>
            </a:r>
            <a:r>
              <a:rPr lang="ko-KR" altLang="en-US" dirty="0"/>
              <a:t>을 추가해 줍시다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96734-5D8C-4139-8905-4B484858A2AC}"/>
              </a:ext>
            </a:extLst>
          </p:cNvPr>
          <p:cNvSpPr txBox="1"/>
          <p:nvPr/>
        </p:nvSpPr>
        <p:spPr>
          <a:xfrm>
            <a:off x="770965" y="2274838"/>
            <a:ext cx="983428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GOOGLE_CLIENT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1056175725104-vg3onfaha901bd9t083dl2jhmfn7u1bh.apps.googleusercontent.com</a:t>
            </a:r>
          </a:p>
          <a:p>
            <a:pPr lvl="1"/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GOOGLE_CLIENT_SECRET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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</a:t>
            </a:r>
          </a:p>
          <a:p>
            <a:pPr lvl="1"/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GOOGLE_CB_URL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http://localhost:4000/login/auth/google/callback</a:t>
            </a:r>
          </a:p>
        </p:txBody>
      </p:sp>
    </p:spTree>
    <p:extLst>
      <p:ext uri="{BB962C8B-B14F-4D97-AF65-F5344CB8AC3E}">
        <p14:creationId xmlns:p14="http://schemas.microsoft.com/office/powerpoint/2010/main" val="410387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4298CA0-736B-2B83-9626-B9419D86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18" y="1055265"/>
            <a:ext cx="7269563" cy="474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67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로그인 관련 라우터 작성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(login.js)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구글 로그인을 요청할 </a:t>
            </a:r>
            <a:r>
              <a:rPr lang="en-US" altLang="ko-KR" dirty="0"/>
              <a:t>GET </a:t>
            </a:r>
            <a:r>
              <a:rPr lang="ko-KR" altLang="en-US" dirty="0"/>
              <a:t>방식의 </a:t>
            </a:r>
            <a:r>
              <a:rPr lang="en-US" altLang="ko-KR" dirty="0"/>
              <a:t>/auth/google </a:t>
            </a:r>
            <a:r>
              <a:rPr lang="ko-KR" altLang="en-US" dirty="0"/>
              <a:t>과 요청 결과를 처리할 </a:t>
            </a:r>
            <a:r>
              <a:rPr lang="en-US" altLang="ko-KR" dirty="0"/>
              <a:t>/auth/google/callback </a:t>
            </a:r>
            <a:r>
              <a:rPr lang="ko-KR" altLang="en-US" dirty="0"/>
              <a:t>주소에 대한 라우터 처리를 해줍시다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Callback </a:t>
            </a:r>
            <a:r>
              <a:rPr lang="ko-KR" altLang="en-US" dirty="0"/>
              <a:t>은 어플리케이션을 생성 할 때 입력한 주소와 동일해야 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4999E-B787-7FE9-435A-A09F4354C938}"/>
              </a:ext>
            </a:extLst>
          </p:cNvPr>
          <p:cNvSpPr txBox="1"/>
          <p:nvPr/>
        </p:nvSpPr>
        <p:spPr>
          <a:xfrm>
            <a:off x="824752" y="3607458"/>
            <a:ext cx="1085626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'/auth/google'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authenticate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'google'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'email'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'/auth/google/callback'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authenticate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'google'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successRedirect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failureRedirect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24811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로그인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링크 만들기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/auth/google </a:t>
            </a:r>
            <a:r>
              <a:rPr lang="ko-KR" altLang="en-US" dirty="0"/>
              <a:t>로 요청을 보낼 링크 만들기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392F2-F7E9-6A09-6B00-D2C8A263AEDA}"/>
              </a:ext>
            </a:extLst>
          </p:cNvPr>
          <p:cNvSpPr txBox="1"/>
          <p:nvPr/>
        </p:nvSpPr>
        <p:spPr>
          <a:xfrm>
            <a:off x="770964" y="2274838"/>
            <a:ext cx="10650071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 mt-5"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Express Service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"mt-5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"/register"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가입 바로가기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"mt-5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 바로가기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"mt-5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바로가기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"mt-5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"/login/auth/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네이버 로그인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"mt-5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"/login/auth/google"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구글 로그인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870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실패 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페이지로 이동하기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Login.js </a:t>
            </a:r>
            <a:r>
              <a:rPr lang="ko-KR" altLang="en-US" dirty="0"/>
              <a:t>에서 로그인 실패 시 보내는 메시지를 수정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59A80-3F2C-1EEB-5855-5F1B4B00B4E2}"/>
              </a:ext>
            </a:extLst>
          </p:cNvPr>
          <p:cNvSpPr txBox="1"/>
          <p:nvPr/>
        </p:nvSpPr>
        <p:spPr>
          <a:xfrm>
            <a:off x="753036" y="2215104"/>
            <a:ext cx="1047077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로그인이 필요한 서비스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페이지로 이동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="/"&gt;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메인 페이지로 이동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1770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로그인 전략 수립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passport-google-oauth20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 passport-google-oauth20</a:t>
            </a:r>
          </a:p>
          <a:p>
            <a:r>
              <a:rPr lang="ko-KR" altLang="en-US" dirty="0"/>
              <a:t>모듈 추가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AB010-4F78-C658-4640-DA519A11FF0E}"/>
              </a:ext>
            </a:extLst>
          </p:cNvPr>
          <p:cNvSpPr txBox="1"/>
          <p:nvPr/>
        </p:nvSpPr>
        <p:spPr>
          <a:xfrm>
            <a:off x="815788" y="3572000"/>
            <a:ext cx="891988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'passport-google-oauth20'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86984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로그인 전략 수립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.env</a:t>
            </a:r>
            <a:r>
              <a:rPr lang="ko-KR" altLang="en-US" dirty="0"/>
              <a:t> 를 사용해서 필수 정보</a:t>
            </a:r>
            <a:r>
              <a:rPr lang="en-US" altLang="ko-KR" dirty="0"/>
              <a:t>(</a:t>
            </a:r>
            <a:r>
              <a:rPr lang="ko-KR" altLang="en-US" dirty="0"/>
              <a:t>클라이언트 </a:t>
            </a:r>
            <a:r>
              <a:rPr lang="en-US" altLang="ko-KR" dirty="0"/>
              <a:t>ID, SECRET, Callback URL </a:t>
            </a:r>
            <a:r>
              <a:rPr lang="ko-KR" altLang="en-US" dirty="0"/>
              <a:t>설정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B8BDC-3432-EBE1-9568-FF36086036A7}"/>
              </a:ext>
            </a:extLst>
          </p:cNvPr>
          <p:cNvSpPr txBox="1"/>
          <p:nvPr/>
        </p:nvSpPr>
        <p:spPr>
          <a:xfrm>
            <a:off x="860611" y="2215104"/>
            <a:ext cx="880334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GOOGLE_CLIENT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1056175725104-vg3onfaha901bd9t083dl2jhmfn7u1bh.apps.googleusercontent.com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GOOGLE_CLIENT_SECRET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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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GOOGLE_CB_URL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http://localhost:4000/login/auth/google/callback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9534C-4B82-67DE-03E6-6D7DF72A69E8}"/>
              </a:ext>
            </a:extLst>
          </p:cNvPr>
          <p:cNvSpPr txBox="1"/>
          <p:nvPr/>
        </p:nvSpPr>
        <p:spPr>
          <a:xfrm>
            <a:off x="860611" y="4015597"/>
            <a:ext cx="770068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GOOGLE_CLIENT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clientSecret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GOOGLE_CLIENT_SECRET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callbackURL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GOOGLE_CB_URL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</p:txBody>
      </p:sp>
    </p:spTree>
    <p:extLst>
      <p:ext uri="{BB962C8B-B14F-4D97-AF65-F5344CB8AC3E}">
        <p14:creationId xmlns:p14="http://schemas.microsoft.com/office/powerpoint/2010/main" val="331797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로그인 전략 수립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로그인 처리는 기존 네이버와 동일하게 유지</a:t>
            </a:r>
            <a:endParaRPr lang="en-US" altLang="ko-KR" dirty="0"/>
          </a:p>
          <a:p>
            <a:r>
              <a:rPr lang="ko-KR" altLang="en-US" dirty="0"/>
              <a:t>다만 구글에서 유저 정보를 어떻게 보내는지 확인하기 위한 코드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2083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7B730C-67FC-2C04-4794-57B27CEC1B38}"/>
              </a:ext>
            </a:extLst>
          </p:cNvPr>
          <p:cNvSpPr txBox="1"/>
          <p:nvPr/>
        </p:nvSpPr>
        <p:spPr>
          <a:xfrm>
            <a:off x="348343" y="197346"/>
            <a:ext cx="9652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accessToken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refreshToken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newNaverUser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?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: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newNaverUser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dbResult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acknowledged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newNaverUser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생성 에러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941376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0F2B6-3CF5-EEC4-8FD6-E9E77E0C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759" y="409153"/>
            <a:ext cx="5058481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1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로그인 프로필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ID </a:t>
            </a:r>
            <a:r>
              <a:rPr lang="ko-KR" altLang="en-US" dirty="0"/>
              <a:t>는 그대로 사용</a:t>
            </a:r>
            <a:r>
              <a:rPr lang="en-US" altLang="ko-KR" dirty="0"/>
              <a:t>! / </a:t>
            </a:r>
            <a:r>
              <a:rPr lang="en-US" altLang="ko-KR" dirty="0" err="1"/>
              <a:t>displayName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/>
              <a:t>undefined </a:t>
            </a:r>
            <a:r>
              <a:rPr lang="ko-KR" altLang="en-US" dirty="0"/>
              <a:t>일 경우는 </a:t>
            </a:r>
            <a:r>
              <a:rPr lang="en-US" altLang="ko-KR" dirty="0"/>
              <a:t>email </a:t>
            </a:r>
            <a:r>
              <a:rPr lang="ko-KR" altLang="en-US" dirty="0"/>
              <a:t>을 </a:t>
            </a:r>
            <a:r>
              <a:rPr lang="en-US" altLang="ko-KR" dirty="0"/>
              <a:t>name </a:t>
            </a:r>
            <a:r>
              <a:rPr lang="ko-KR" altLang="en-US" dirty="0"/>
              <a:t>으로 사용하는 것을 유지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변경 필요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867345-0C52-6522-00D2-5B20AEAA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19" y="1328391"/>
            <a:ext cx="597300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0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로그인 데이터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정상적으로 로그인 및 데이터 생성이 되는 것을 확인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C1D59-3DB8-2C1A-9693-3AA71A5B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27295"/>
            <a:ext cx="4802824" cy="1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0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</a:t>
            </a:r>
          </a:p>
        </p:txBody>
      </p:sp>
    </p:spTree>
    <p:extLst>
      <p:ext uri="{BB962C8B-B14F-4D97-AF65-F5344CB8AC3E}">
        <p14:creationId xmlns:p14="http://schemas.microsoft.com/office/powerpoint/2010/main" val="1326534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 로그인 구현하기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카카오 로그인을 구현해 주세요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7893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FAB427E-AFF5-B8E7-1315-497A8C65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166232"/>
            <a:ext cx="7954485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84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63D81C-E853-EECA-4882-82D14E3D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1221828"/>
            <a:ext cx="9373908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6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FC4597-9961-5860-ED6C-2AE7E221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783"/>
            <a:ext cx="12192000" cy="47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DED663-917D-09C2-9899-D26F0CF3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132890"/>
            <a:ext cx="9078592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40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6348F-8442-3E3F-EEF2-75B0EAC0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344" y="0"/>
            <a:ext cx="4783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38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C36EAA-9117-B4CF-C70D-31BABF5FC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22" y="1604708"/>
            <a:ext cx="5048955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20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AY! WE DID IT! - Happy Homer | Make a Meme">
            <a:extLst>
              <a:ext uri="{FF2B5EF4-FFF2-40B4-BE49-F238E27FC236}">
                <a16:creationId xmlns:a16="http://schemas.microsoft.com/office/drawing/2014/main" id="{14CDF6B7-51BB-28FA-514E-451391783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54" y="1216120"/>
            <a:ext cx="7879691" cy="44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242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업로드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4892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multer</a:t>
            </a:r>
            <a:r>
              <a:rPr lang="en-US" altLang="ko-KR" dirty="0"/>
              <a:t> -s</a:t>
            </a:r>
          </a:p>
          <a:p>
            <a:r>
              <a:rPr lang="ko-KR" altLang="en-US" dirty="0"/>
              <a:t>파일을 간단하게 업로드 하게 해주는 </a:t>
            </a:r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모듈을 설치해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6B231-D78D-0455-F0EA-4D706DAD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6" y="2970278"/>
            <a:ext cx="4793019" cy="22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파란색 대신 녹색 찾는다… 구형 종이여권 때아닌 인기, 왜? - 조선일보">
            <a:extLst>
              <a:ext uri="{FF2B5EF4-FFF2-40B4-BE49-F238E27FC236}">
                <a16:creationId xmlns:a16="http://schemas.microsoft.com/office/drawing/2014/main" id="{AABC957E-E9FB-D938-697D-EB96E2E85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276350"/>
            <a:ext cx="66675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869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Board_write.ejs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이제 파일 업로드 부분이 필요하므로 해당 내용을 추가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업로드 할 때에는 </a:t>
            </a:r>
            <a:r>
              <a:rPr lang="en-US" altLang="ko-KR" dirty="0"/>
              <a:t>form </a:t>
            </a:r>
            <a:r>
              <a:rPr lang="ko-KR" altLang="en-US" dirty="0"/>
              <a:t>데이터가 더 이상 단순 문자열이 아니므로 인코딩 타입을 </a:t>
            </a:r>
            <a:r>
              <a:rPr lang="en-US" altLang="ko-KR" dirty="0"/>
              <a:t>multipart/form-data </a:t>
            </a:r>
            <a:r>
              <a:rPr lang="ko-KR" altLang="en-US" dirty="0"/>
              <a:t>을 속성에 추가해 줍니다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0F275-61A5-1C35-8475-7141F6D27496}"/>
              </a:ext>
            </a:extLst>
          </p:cNvPr>
          <p:cNvSpPr txBox="1"/>
          <p:nvPr/>
        </p:nvSpPr>
        <p:spPr>
          <a:xfrm>
            <a:off x="824753" y="2284622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986FA-F0CE-D9B5-EE35-CFC32A4EEA4E}"/>
              </a:ext>
            </a:extLst>
          </p:cNvPr>
          <p:cNvSpPr txBox="1"/>
          <p:nvPr/>
        </p:nvSpPr>
        <p:spPr>
          <a:xfrm>
            <a:off x="824753" y="4409746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891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8F7C0-3097-4830-32B6-C4FC84D29B8C}"/>
              </a:ext>
            </a:extLst>
          </p:cNvPr>
          <p:cNvSpPr txBox="1"/>
          <p:nvPr/>
        </p:nvSpPr>
        <p:spPr>
          <a:xfrm>
            <a:off x="331694" y="962469"/>
            <a:ext cx="115286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이미지 업로드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58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글을 쓸 때</a:t>
            </a:r>
            <a:r>
              <a:rPr lang="en-US" altLang="ko-KR" dirty="0"/>
              <a:t>, </a:t>
            </a:r>
            <a:r>
              <a:rPr lang="ko-KR" altLang="en-US" dirty="0"/>
              <a:t>이미지 파일을 추가해 줘야 하므로 </a:t>
            </a:r>
            <a:r>
              <a:rPr lang="en-US" altLang="ko-KR" dirty="0"/>
              <a:t>board.js </a:t>
            </a:r>
            <a:r>
              <a:rPr lang="ko-KR" altLang="en-US" dirty="0"/>
              <a:t>를 수정 합니다</a:t>
            </a:r>
            <a:endParaRPr lang="en-US" altLang="ko-KR" dirty="0"/>
          </a:p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 불러오기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A536D-EF12-EF09-7DBB-2BD0AA3754BF}"/>
              </a:ext>
            </a:extLst>
          </p:cNvPr>
          <p:cNvSpPr txBox="1"/>
          <p:nvPr/>
        </p:nvSpPr>
        <p:spPr>
          <a:xfrm>
            <a:off x="815788" y="296642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98482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저장 설정</a:t>
            </a:r>
            <a:endParaRPr lang="en-US" altLang="ko-KR" dirty="0"/>
          </a:p>
          <a:p>
            <a:pPr lvl="1"/>
            <a:r>
              <a:rPr lang="en-US" altLang="ko-KR" dirty="0"/>
              <a:t>Destination : </a:t>
            </a:r>
            <a:r>
              <a:rPr lang="ko-KR" altLang="en-US" dirty="0"/>
              <a:t>업로드를 할 폴더 설정</a:t>
            </a:r>
            <a:endParaRPr lang="en-US" altLang="ko-KR" dirty="0"/>
          </a:p>
          <a:p>
            <a:pPr lvl="1"/>
            <a:r>
              <a:rPr lang="en-US" altLang="ko-KR" dirty="0"/>
              <a:t>Filename: </a:t>
            </a:r>
            <a:r>
              <a:rPr lang="ko-KR" altLang="en-US" dirty="0"/>
              <a:t>파일 이름을 설정</a:t>
            </a:r>
            <a:endParaRPr lang="en-US" altLang="ko-KR" dirty="0"/>
          </a:p>
          <a:p>
            <a:r>
              <a:rPr lang="ko-KR" altLang="en-US" dirty="0"/>
              <a:t>한계 설정</a:t>
            </a:r>
            <a:endParaRPr lang="en-US" altLang="ko-KR" dirty="0"/>
          </a:p>
          <a:p>
            <a:pPr lvl="1"/>
            <a:r>
              <a:rPr lang="ko-KR" altLang="en-US" dirty="0"/>
              <a:t>파일 크기</a:t>
            </a:r>
            <a:r>
              <a:rPr lang="en-US" altLang="ko-KR" dirty="0"/>
              <a:t>, </a:t>
            </a:r>
            <a:r>
              <a:rPr lang="ko-KR" altLang="en-US" dirty="0"/>
              <a:t>이름 같은 제한을 설정 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0976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FCC43-B78E-6129-9500-72D93B433CCF}"/>
              </a:ext>
            </a:extLst>
          </p:cNvPr>
          <p:cNvSpPr txBox="1"/>
          <p:nvPr/>
        </p:nvSpPr>
        <p:spPr>
          <a:xfrm>
            <a:off x="627530" y="461752"/>
            <a:ext cx="697454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diskStorage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1618039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 폴더 만들기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파일을 </a:t>
            </a:r>
            <a:r>
              <a:rPr lang="en-US" altLang="ko-KR" dirty="0"/>
              <a:t>/uploads </a:t>
            </a:r>
            <a:r>
              <a:rPr lang="ko-KR" altLang="en-US" dirty="0"/>
              <a:t>로 올리기로 했으므로 해당 폴더가 반드시 존재</a:t>
            </a:r>
            <a:endParaRPr lang="en-US" altLang="ko-KR" dirty="0"/>
          </a:p>
          <a:p>
            <a:r>
              <a:rPr lang="ko-KR" altLang="en-US" dirty="0"/>
              <a:t>글 쓰기 요청 시</a:t>
            </a:r>
            <a:r>
              <a:rPr lang="en-US" altLang="ko-KR" dirty="0"/>
              <a:t>, </a:t>
            </a:r>
            <a:r>
              <a:rPr lang="ko-KR" altLang="en-US" dirty="0"/>
              <a:t>폴더가 없으면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Filesytem</a:t>
            </a:r>
            <a:r>
              <a:rPr lang="en-US" altLang="ko-KR" dirty="0"/>
              <a:t> </a:t>
            </a:r>
            <a:r>
              <a:rPr lang="ko-KR" altLang="en-US" dirty="0"/>
              <a:t>모듈 호출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폴더가 없으면 만드는 코드 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42448-975B-D95F-6CD9-AEAE1228E1FF}"/>
              </a:ext>
            </a:extLst>
          </p:cNvPr>
          <p:cNvSpPr txBox="1"/>
          <p:nvPr/>
        </p:nvSpPr>
        <p:spPr>
          <a:xfrm>
            <a:off x="842682" y="3646265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D1A05-199E-D083-2B01-61036B120742}"/>
              </a:ext>
            </a:extLst>
          </p:cNvPr>
          <p:cNvSpPr txBox="1"/>
          <p:nvPr/>
        </p:nvSpPr>
        <p:spPr>
          <a:xfrm>
            <a:off x="842682" y="5312461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mkdirSync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17835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업로드 여부에 따른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파일이 올라오면 파일의 정보는 </a:t>
            </a:r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에 담겨서 들어옵니다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글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키를 만들고 값으로 파일명을 넣어 줍시다</a:t>
            </a:r>
            <a:r>
              <a:rPr lang="en-US" altLang="ko-KR" dirty="0"/>
              <a:t>! </a:t>
            </a:r>
            <a:r>
              <a:rPr lang="ko-KR" altLang="en-US" dirty="0"/>
              <a:t>물론 </a:t>
            </a:r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이 있을 때에만 넣어줘야 합니다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AD127B-C57D-6F2C-5C86-7F6289DF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30" y="2132360"/>
            <a:ext cx="5121846" cy="30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12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업로드 여부에 따른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글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키를 만들고 값으로 파일명을 넣어 줍시다</a:t>
            </a:r>
            <a:r>
              <a:rPr lang="en-US" altLang="ko-KR" dirty="0"/>
              <a:t>! </a:t>
            </a:r>
            <a:r>
              <a:rPr lang="ko-KR" altLang="en-US" dirty="0"/>
              <a:t>물론 </a:t>
            </a:r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이 있을 때에만 넣어줘야 합니다</a:t>
            </a:r>
            <a:r>
              <a:rPr lang="en-US" altLang="ko-KR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58D00-75F3-2B64-CCBA-468865E5582D}"/>
              </a:ext>
            </a:extLst>
          </p:cNvPr>
          <p:cNvSpPr txBox="1"/>
          <p:nvPr/>
        </p:nvSpPr>
        <p:spPr>
          <a:xfrm>
            <a:off x="797859" y="2873259"/>
            <a:ext cx="844475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signedCookies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</p:txBody>
      </p:sp>
    </p:spTree>
    <p:extLst>
      <p:ext uri="{BB962C8B-B14F-4D97-AF65-F5344CB8AC3E}">
        <p14:creationId xmlns:p14="http://schemas.microsoft.com/office/powerpoint/2010/main" val="2101415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Board.ejs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이미지가 있을 경우 이미지를 띄워주는 코드를 추가해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5363F-E681-1A5C-DBE5-6B4649B1E936}"/>
              </a:ext>
            </a:extLst>
          </p:cNvPr>
          <p:cNvSpPr txBox="1"/>
          <p:nvPr/>
        </p:nvSpPr>
        <p:spPr>
          <a:xfrm>
            <a:off x="761999" y="2287832"/>
            <a:ext cx="1057835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 (ARTICLE[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!=null)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"uploads/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36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EA470-DFE5-38D6-62C1-D9315B1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866417"/>
            <a:ext cx="983117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7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DOTENV</a:t>
            </a:r>
          </a:p>
        </p:txBody>
      </p:sp>
      <p:pic>
        <p:nvPicPr>
          <p:cNvPr id="3" name="Picture 2" descr="GitHub - motdotla/dotenv: Loads environment variables from .env for nodejs  projects.">
            <a:extLst>
              <a:ext uri="{FF2B5EF4-FFF2-40B4-BE49-F238E27FC236}">
                <a16:creationId xmlns:a16="http://schemas.microsoft.com/office/drawing/2014/main" id="{73965CC4-F1E1-165D-18D3-636D9937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38" y="38433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97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8260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 | Windows Blog">
            <a:extLst>
              <a:ext uri="{FF2B5EF4-FFF2-40B4-BE49-F238E27FC236}">
                <a16:creationId xmlns:a16="http://schemas.microsoft.com/office/drawing/2014/main" id="{9007E8F2-B305-0E59-9024-FBD2F0C0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44" y="871065"/>
            <a:ext cx="9744512" cy="511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62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DAFE71-C80F-DD5B-4AC1-02791C16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845"/>
            <a:ext cx="12192000" cy="61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86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BAD256-A5A9-DDFA-621E-AC5137C7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995"/>
            <a:ext cx="12192000" cy="48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5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77782-41E9-3CD6-0022-B4860F07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38" y="1547550"/>
            <a:ext cx="482032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4C32C8-E232-A23A-8438-40800CE3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1599944"/>
            <a:ext cx="4686954" cy="3658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0A313B-1707-2692-1864-229302FD6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60" y="1599944"/>
            <a:ext cx="4696480" cy="3658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9973D9-85CA-8DB6-037D-EE79060E1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523" y="1599944"/>
            <a:ext cx="468695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47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9BD46B-5E51-1C05-48A9-A39A0793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70" y="0"/>
            <a:ext cx="11594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40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pple Store 온라인 - Apple (KR)">
            <a:extLst>
              <a:ext uri="{FF2B5EF4-FFF2-40B4-BE49-F238E27FC236}">
                <a16:creationId xmlns:a16="http://schemas.microsoft.com/office/drawing/2014/main" id="{AD1B15CC-FC17-642D-41B9-4E67CB858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90" y="932724"/>
            <a:ext cx="9509620" cy="499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57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Homebrew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사용해서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https://brew.sh/index_ko</a:t>
            </a:r>
            <a:endParaRPr lang="en-US" altLang="ko-KR" dirty="0"/>
          </a:p>
          <a:p>
            <a:r>
              <a:rPr lang="en-US" altLang="ko-KR" dirty="0"/>
              <a:t>/bin/bash -c "$(curl -</a:t>
            </a:r>
            <a:r>
              <a:rPr lang="en-US" altLang="ko-KR" dirty="0" err="1"/>
              <a:t>fsSL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https://raw.githubusercontent.com/Homebrew/install/HEAD/install.sh</a:t>
            </a:r>
            <a:r>
              <a:rPr lang="en-US" altLang="ko-KR" dirty="0"/>
              <a:t>)“</a:t>
            </a:r>
          </a:p>
          <a:p>
            <a:r>
              <a:rPr lang="en-US" altLang="ko-KR" dirty="0"/>
              <a:t>Brew tap </a:t>
            </a:r>
            <a:r>
              <a:rPr lang="en-US" altLang="ko-KR" dirty="0" err="1"/>
              <a:t>mongodb</a:t>
            </a:r>
            <a:r>
              <a:rPr lang="en-US" altLang="ko-KR" dirty="0"/>
              <a:t>/brew</a:t>
            </a:r>
          </a:p>
          <a:p>
            <a:r>
              <a:rPr lang="en-US" altLang="ko-KR" dirty="0"/>
              <a:t>Brew install </a:t>
            </a:r>
            <a:r>
              <a:rPr lang="en-US" altLang="ko-KR" dirty="0" err="1"/>
              <a:t>mongodb</a:t>
            </a:r>
            <a:r>
              <a:rPr lang="en-US" altLang="ko-KR" dirty="0"/>
              <a:t>-community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0981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몽고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디비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실행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Brew services start </a:t>
            </a:r>
            <a:r>
              <a:rPr lang="en-US" altLang="ko-KR" dirty="0" err="1"/>
              <a:t>mongodb</a:t>
            </a:r>
            <a:r>
              <a:rPr lang="en-US" altLang="ko-KR" dirty="0"/>
              <a:t>-community</a:t>
            </a:r>
          </a:p>
          <a:p>
            <a:r>
              <a:rPr lang="en-US" altLang="ko-KR" dirty="0" err="1"/>
              <a:t>mongosh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235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OAuth</a:t>
            </a:r>
          </a:p>
        </p:txBody>
      </p:sp>
    </p:spTree>
    <p:extLst>
      <p:ext uri="{BB962C8B-B14F-4D97-AF65-F5344CB8AC3E}">
        <p14:creationId xmlns:p14="http://schemas.microsoft.com/office/powerpoint/2010/main" val="2085375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몽고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컴퍼스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Brew cask install </a:t>
            </a:r>
            <a:r>
              <a:rPr lang="en-US" altLang="ko-KR" dirty="0" err="1"/>
              <a:t>mongodb</a:t>
            </a:r>
            <a:r>
              <a:rPr lang="en-US" altLang="ko-KR" dirty="0"/>
              <a:t>-compass-community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75359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39C0F5-C879-22C5-345E-8E54616D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75814"/>
            <a:ext cx="10363200" cy="55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08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/ PW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574C57-77D3-9DF9-DE6E-3D6D7363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1" y="1485523"/>
            <a:ext cx="5777409" cy="43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83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uri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82A34-E6B3-FB8B-5E34-98B8FB2E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8" y="1504729"/>
            <a:ext cx="704948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84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.env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업데이트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E63C3-8999-7FAA-A50C-8879DB0641D7}"/>
              </a:ext>
            </a:extLst>
          </p:cNvPr>
          <p:cNvSpPr txBox="1"/>
          <p:nvPr/>
        </p:nvSpPr>
        <p:spPr>
          <a:xfrm>
            <a:off x="676274" y="1442561"/>
            <a:ext cx="1126080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4000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DB_URI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mongodb://tetz:1234@localhost:27017/?authMechanism=DEFAULT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DB_URI_ATLAS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mongodb+srv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://tetz:qwer1234@cluster0.sdiakr0.mongodb.net/?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retryWrites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=majority</a:t>
            </a:r>
          </a:p>
        </p:txBody>
      </p:sp>
    </p:spTree>
    <p:extLst>
      <p:ext uri="{BB962C8B-B14F-4D97-AF65-F5344CB8AC3E}">
        <p14:creationId xmlns:p14="http://schemas.microsoft.com/office/powerpoint/2010/main" val="35486440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AY! WE DID IT! - Happy Homer | Make a Meme">
            <a:extLst>
              <a:ext uri="{FF2B5EF4-FFF2-40B4-BE49-F238E27FC236}">
                <a16:creationId xmlns:a16="http://schemas.microsoft.com/office/drawing/2014/main" id="{14CDF6B7-51BB-28FA-514E-451391783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54" y="1216120"/>
            <a:ext cx="7879691" cy="44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65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4710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서버란 무엇인가?">
            <a:extLst>
              <a:ext uri="{FF2B5EF4-FFF2-40B4-BE49-F238E27FC236}">
                <a16:creationId xmlns:a16="http://schemas.microsoft.com/office/drawing/2014/main" id="{E4D23E70-9E75-676F-9948-2C1844C4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400175"/>
            <a:ext cx="47815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2463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1가지 해커 유형과 미치는 영향">
            <a:extLst>
              <a:ext uri="{FF2B5EF4-FFF2-40B4-BE49-F238E27FC236}">
                <a16:creationId xmlns:a16="http://schemas.microsoft.com/office/drawing/2014/main" id="{09B8971C-BD22-27D4-8F0E-1DE4B2B4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1133475"/>
            <a:ext cx="6896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748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개인정보 암호화에 대해 - Hello, world! I'm Yongdeok An">
            <a:extLst>
              <a:ext uri="{FF2B5EF4-FFF2-40B4-BE49-F238E27FC236}">
                <a16:creationId xmlns:a16="http://schemas.microsoft.com/office/drawing/2014/main" id="{605B6DDE-826F-D2CC-A819-7E8EE533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571" y="1596158"/>
            <a:ext cx="7276858" cy="366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8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DA9F280-5E8D-3ADF-A577-8963B414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38" y="0"/>
            <a:ext cx="4071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2485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사용자 비밀번호가 그대로 저장 되어있는데</a:t>
            </a:r>
            <a:r>
              <a:rPr lang="en-US" altLang="ko-KR" dirty="0"/>
              <a:t> </a:t>
            </a:r>
            <a:r>
              <a:rPr lang="ko-KR" altLang="en-US" dirty="0"/>
              <a:t>만약 해커가 </a:t>
            </a:r>
            <a:r>
              <a:rPr lang="en-US" altLang="ko-KR" dirty="0"/>
              <a:t>DB </a:t>
            </a:r>
            <a:r>
              <a:rPr lang="ko-KR" altLang="en-US" dirty="0"/>
              <a:t>정보를 </a:t>
            </a:r>
            <a:r>
              <a:rPr lang="ko-KR" altLang="en-US" dirty="0" err="1"/>
              <a:t>빼간다면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말그대로 큰 난리가 날 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사용자 암호는 보통 암호화 기술을 통해서 암호화를 시켜서 저장합니다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87059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암호화는 단방향 </a:t>
            </a:r>
            <a:r>
              <a:rPr lang="en-US" altLang="ko-KR" dirty="0"/>
              <a:t>/ </a:t>
            </a:r>
            <a:r>
              <a:rPr lang="ko-KR" altLang="en-US" dirty="0"/>
              <a:t>양방향 암호화가 있습니다</a:t>
            </a:r>
            <a:endParaRPr lang="en-US" altLang="ko-KR" dirty="0"/>
          </a:p>
          <a:p>
            <a:r>
              <a:rPr lang="ko-KR" altLang="en-US" dirty="0"/>
              <a:t>단방향</a:t>
            </a:r>
            <a:endParaRPr lang="en-US" altLang="ko-KR" dirty="0"/>
          </a:p>
          <a:p>
            <a:pPr lvl="1"/>
            <a:r>
              <a:rPr lang="ko-KR" altLang="en-US" dirty="0"/>
              <a:t>암호화만 가능하고 복호화는 불가능한 방식</a:t>
            </a:r>
            <a:endParaRPr lang="en-US" altLang="ko-KR" dirty="0"/>
          </a:p>
          <a:p>
            <a:pPr lvl="1"/>
            <a:r>
              <a:rPr lang="ko-KR" altLang="en-US" dirty="0"/>
              <a:t>한번 암호화된 것은 원래 비밀번호를 알 수 없음</a:t>
            </a:r>
            <a:endParaRPr lang="en-US" altLang="ko-KR" dirty="0"/>
          </a:p>
          <a:p>
            <a:r>
              <a:rPr lang="ko-KR" altLang="en-US" dirty="0"/>
              <a:t>양방향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암호화 </a:t>
            </a:r>
            <a:r>
              <a:rPr lang="en-US" altLang="ko-KR" dirty="0"/>
              <a:t>/ </a:t>
            </a:r>
            <a:r>
              <a:rPr lang="ko-KR" altLang="en-US" dirty="0"/>
              <a:t>복호화가 둘 다 가능한 방식</a:t>
            </a:r>
            <a:endParaRPr lang="en-US" altLang="ko-KR" dirty="0"/>
          </a:p>
          <a:p>
            <a:pPr lvl="1"/>
            <a:r>
              <a:rPr lang="ko-KR" altLang="en-US" dirty="0"/>
              <a:t>대칭형 </a:t>
            </a:r>
            <a:r>
              <a:rPr lang="en-US" altLang="ko-KR" dirty="0"/>
              <a:t>/ </a:t>
            </a:r>
            <a:r>
              <a:rPr lang="ko-KR" altLang="en-US" dirty="0"/>
              <a:t>비대칭형 암호화 방식이 존재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1943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Crypto</a:t>
            </a:r>
          </a:p>
        </p:txBody>
      </p:sp>
    </p:spTree>
    <p:extLst>
      <p:ext uri="{BB962C8B-B14F-4D97-AF65-F5344CB8AC3E}">
        <p14:creationId xmlns:p14="http://schemas.microsoft.com/office/powerpoint/2010/main" val="3353991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Crypto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이제는 사용자 비밀 번호를 </a:t>
            </a:r>
            <a:r>
              <a:rPr lang="en-US" altLang="ko-KR" dirty="0"/>
              <a:t>Crypto </a:t>
            </a:r>
            <a:r>
              <a:rPr lang="ko-KR" altLang="en-US" dirty="0"/>
              <a:t>라 불리는 </a:t>
            </a:r>
            <a:r>
              <a:rPr lang="en-US" altLang="ko-KR" dirty="0"/>
              <a:t>Node.js </a:t>
            </a:r>
            <a:r>
              <a:rPr lang="ko-KR" altLang="en-US" dirty="0"/>
              <a:t>의 내장 모듈로 암호화 시켜서 관리해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Crypto </a:t>
            </a:r>
            <a:r>
              <a:rPr lang="ko-KR" altLang="en-US" dirty="0"/>
              <a:t>는 암호화를 시켜주는 모듈이며</a:t>
            </a:r>
            <a:r>
              <a:rPr lang="en-US" altLang="ko-KR" dirty="0"/>
              <a:t>, </a:t>
            </a:r>
            <a:r>
              <a:rPr lang="ko-KR" altLang="en-US" dirty="0"/>
              <a:t>다양한 방식의 암호화 방식을 제공합니다</a:t>
            </a:r>
            <a:endParaRPr lang="en-US" altLang="ko-KR" dirty="0"/>
          </a:p>
          <a:p>
            <a:pPr lvl="1"/>
            <a:r>
              <a:rPr lang="en-US" altLang="ko-KR" dirty="0"/>
              <a:t>MD5, SHA-1, HAS-180 </a:t>
            </a:r>
            <a:r>
              <a:rPr lang="ko-KR" altLang="en-US" dirty="0"/>
              <a:t>같은 암호화 방식은 이미 뚫려 있으니 사용 </a:t>
            </a:r>
            <a:r>
              <a:rPr lang="en-US" altLang="ko-KR" dirty="0"/>
              <a:t>X</a:t>
            </a:r>
          </a:p>
          <a:p>
            <a:pPr lvl="1"/>
            <a:r>
              <a:rPr lang="en-US" altLang="ko-KR" dirty="0"/>
              <a:t>SHA-256, SHA-512 </a:t>
            </a:r>
            <a:r>
              <a:rPr lang="ko-KR" altLang="en-US" dirty="0"/>
              <a:t>등은</a:t>
            </a:r>
            <a:r>
              <a:rPr lang="en-US" altLang="ko-KR" dirty="0"/>
              <a:t> </a:t>
            </a:r>
            <a:r>
              <a:rPr lang="ko-KR" altLang="en-US" dirty="0"/>
              <a:t>안정합니다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09825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Crypto </a:t>
            </a:r>
            <a:r>
              <a:rPr lang="ko-KR" altLang="en-US" dirty="0"/>
              <a:t>모듈 설치 및 불러오기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I crypto</a:t>
            </a:r>
          </a:p>
          <a:p>
            <a:r>
              <a:rPr lang="ko-KR" altLang="en-US" dirty="0"/>
              <a:t>모듈 호출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94EC4-6D82-5F11-C5C7-4569D3CC3FD2}"/>
              </a:ext>
            </a:extLst>
          </p:cNvPr>
          <p:cNvSpPr txBox="1"/>
          <p:nvPr/>
        </p:nvSpPr>
        <p:spPr>
          <a:xfrm>
            <a:off x="715162" y="2908883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crypto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'crypto'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510438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Crypto </a:t>
            </a:r>
            <a:r>
              <a:rPr lang="ko-KR" altLang="en-US" dirty="0"/>
              <a:t>암호화 함수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특정 문자열을 </a:t>
            </a:r>
            <a:r>
              <a:rPr lang="en-US" altLang="ko-KR" dirty="0"/>
              <a:t>Crypto </a:t>
            </a:r>
            <a:r>
              <a:rPr lang="ko-KR" altLang="en-US" dirty="0"/>
              <a:t>모듈의 </a:t>
            </a:r>
            <a:r>
              <a:rPr lang="en-US" altLang="ko-KR" dirty="0"/>
              <a:t>sha512 </a:t>
            </a:r>
            <a:r>
              <a:rPr lang="ko-KR" altLang="en-US" dirty="0"/>
              <a:t>방식으로 암호화 시켜주는 함수를 만들어 봅시다</a:t>
            </a:r>
            <a:endParaRPr lang="en-US" altLang="ko-KR" dirty="0"/>
          </a:p>
          <a:p>
            <a:r>
              <a:rPr lang="en-US" altLang="ko-KR" dirty="0" err="1"/>
              <a:t>createHash</a:t>
            </a:r>
            <a:r>
              <a:rPr lang="en-US" altLang="ko-KR" dirty="0"/>
              <a:t>() : </a:t>
            </a:r>
            <a:r>
              <a:rPr lang="ko-KR" altLang="en-US" dirty="0"/>
              <a:t>암호화 알고리즘</a:t>
            </a:r>
            <a:endParaRPr lang="en-US" altLang="ko-KR" dirty="0"/>
          </a:p>
          <a:p>
            <a:r>
              <a:rPr lang="en-US" altLang="ko-KR" dirty="0"/>
              <a:t>Update() : </a:t>
            </a:r>
            <a:r>
              <a:rPr lang="ko-KR" altLang="en-US" dirty="0"/>
              <a:t>암호화할 문자열</a:t>
            </a:r>
            <a:endParaRPr lang="en-US" altLang="ko-KR" dirty="0"/>
          </a:p>
          <a:p>
            <a:r>
              <a:rPr lang="en-US" altLang="ko-KR" dirty="0"/>
              <a:t>Digest() : </a:t>
            </a:r>
            <a:r>
              <a:rPr lang="ko-KR" altLang="en-US" dirty="0"/>
              <a:t>인코딩 방식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D45CE-AEF2-9954-0485-22BC0C7B29CF}"/>
              </a:ext>
            </a:extLst>
          </p:cNvPr>
          <p:cNvSpPr txBox="1"/>
          <p:nvPr/>
        </p:nvSpPr>
        <p:spPr>
          <a:xfrm>
            <a:off x="731939" y="5294717"/>
            <a:ext cx="9745909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createHashedPassword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crypto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createHash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'sha512'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'base64'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56001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Crypto </a:t>
            </a:r>
            <a:r>
              <a:rPr lang="ko-KR" altLang="en-US" dirty="0"/>
              <a:t>암호화 함수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회원 가입 페이지에 접속하면 </a:t>
            </a:r>
            <a:r>
              <a:rPr lang="en-US" altLang="ko-KR" dirty="0"/>
              <a:t>‘1234’ </a:t>
            </a:r>
            <a:r>
              <a:rPr lang="ko-KR" altLang="en-US" dirty="0"/>
              <a:t>를 암호화하여 콘솔 로그창에 띄워 봅시다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1062E-E112-AD1F-F9EC-49261D1C2BE3}"/>
              </a:ext>
            </a:extLst>
          </p:cNvPr>
          <p:cNvSpPr txBox="1"/>
          <p:nvPr/>
        </p:nvSpPr>
        <p:spPr>
          <a:xfrm>
            <a:off x="815829" y="2956768"/>
            <a:ext cx="609460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createHashedPassword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'register'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53EC34-D681-8694-4AF3-D3E8FCD6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29" y="4546728"/>
            <a:ext cx="10026107" cy="41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3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Crypto </a:t>
            </a:r>
            <a:r>
              <a:rPr lang="ko-KR" altLang="en-US" dirty="0"/>
              <a:t>암호화 함수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다시 회원 가입 페이지를 불러 봅시다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당연하게도 같은 값이 뜨네요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동일한 암호화 방식과 인코딩을 적용해서 당연한 결과입니다</a:t>
            </a:r>
            <a:endParaRPr lang="en-US" altLang="ko-KR" dirty="0"/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회원 가입을 할 때 사용자가 동일한 비번을 입력한다면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경우를 대비해서 </a:t>
            </a:r>
            <a:r>
              <a:rPr lang="en-US" altLang="ko-KR" dirty="0"/>
              <a:t>salt </a:t>
            </a:r>
            <a:r>
              <a:rPr lang="ko-KR" altLang="en-US" dirty="0"/>
              <a:t>라는 개념을 사용합니다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53EC34-D681-8694-4AF3-D3E8FCD6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07" y="2242788"/>
            <a:ext cx="10026107" cy="41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368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Crypto </a:t>
            </a:r>
            <a:r>
              <a:rPr lang="ko-KR" altLang="en-US" dirty="0"/>
              <a:t>암호화와 </a:t>
            </a:r>
            <a:r>
              <a:rPr lang="en-US" altLang="ko-KR" dirty="0"/>
              <a:t>salt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암호를 암호화 하기 전에 </a:t>
            </a:r>
            <a:r>
              <a:rPr lang="ko-KR" altLang="en-US" dirty="0" err="1"/>
              <a:t>랜덤한</a:t>
            </a:r>
            <a:r>
              <a:rPr lang="ko-KR" altLang="en-US" dirty="0"/>
              <a:t> 문자열인 </a:t>
            </a:r>
            <a:r>
              <a:rPr lang="en-US" altLang="ko-KR" dirty="0"/>
              <a:t>salt </a:t>
            </a:r>
            <a:r>
              <a:rPr lang="ko-KR" altLang="en-US" dirty="0"/>
              <a:t>를 발생시켜서 암호에 문자열을 더한 다음에 그것을 암호화</a:t>
            </a:r>
            <a:r>
              <a:rPr lang="en-US" altLang="ko-KR" dirty="0"/>
              <a:t> </a:t>
            </a:r>
            <a:r>
              <a:rPr lang="ko-KR" altLang="en-US" dirty="0"/>
              <a:t>시켜서 저장합니다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9922A-62EC-3E5D-2C13-F0C3DE1B4E4D}"/>
              </a:ext>
            </a:extLst>
          </p:cNvPr>
          <p:cNvSpPr txBox="1"/>
          <p:nvPr/>
        </p:nvSpPr>
        <p:spPr>
          <a:xfrm>
            <a:off x="874551" y="2868116"/>
            <a:ext cx="1044219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createHashedPassword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crypto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randomBytes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'base64'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crypto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pbkdf2Sync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'sha512'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'base64'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해싱할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값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salt,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해시 함수 반복 횟수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해시 값 길이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해시 알고리즘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42490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Crypto </a:t>
            </a:r>
            <a:r>
              <a:rPr lang="ko-KR" altLang="en-US" dirty="0"/>
              <a:t>암호화 검증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Hash </a:t>
            </a:r>
            <a:r>
              <a:rPr lang="ko-KR" altLang="en-US" dirty="0"/>
              <a:t>방식은 단방향 암호화만 가능하기 때문에 기존의 암호화된 값을 복호화 하는 방식으로 비교하지 않습니다</a:t>
            </a:r>
            <a:endParaRPr lang="en-US" altLang="ko-KR" dirty="0"/>
          </a:p>
          <a:p>
            <a:r>
              <a:rPr lang="ko-KR" altLang="en-US" dirty="0"/>
              <a:t>사용자가 로그인을 위해 입력한 값에 </a:t>
            </a:r>
            <a:r>
              <a:rPr lang="en-US" altLang="ko-KR" dirty="0"/>
              <a:t>DB</a:t>
            </a:r>
            <a:r>
              <a:rPr lang="ko-KR" altLang="en-US" dirty="0"/>
              <a:t>에 저장 된 </a:t>
            </a:r>
            <a:r>
              <a:rPr lang="en-US" altLang="ko-KR" dirty="0"/>
              <a:t>salt </a:t>
            </a:r>
            <a:r>
              <a:rPr lang="ko-KR" altLang="en-US" dirty="0"/>
              <a:t>값을 붙여서 동일한 방식으로 암호화를 하고 이 암호화된 결과물이 </a:t>
            </a:r>
            <a:r>
              <a:rPr lang="en-US" altLang="ko-KR" dirty="0"/>
              <a:t>DB</a:t>
            </a:r>
            <a:r>
              <a:rPr lang="ko-KR" altLang="en-US" dirty="0"/>
              <a:t>에 저장된 암호화 된 값과 동일한지를 비교하여 비밀번호가 동일한지를 검증합니다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783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498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87DFB4-F33F-61EC-9FDD-940952991067}"/>
              </a:ext>
            </a:extLst>
          </p:cNvPr>
          <p:cNvSpPr txBox="1"/>
          <p:nvPr/>
        </p:nvSpPr>
        <p:spPr>
          <a:xfrm>
            <a:off x="699246" y="635203"/>
            <a:ext cx="802341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hashed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crypto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pbkdf2Sync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'sha512'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'base64'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'hashed'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hashed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 pw'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hashed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EBADAC-B5FB-DA82-E297-26D3846A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6" y="3911039"/>
            <a:ext cx="9502080" cy="7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770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코드에 적용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036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Crypto </a:t>
            </a:r>
            <a:r>
              <a:rPr lang="ko-KR" altLang="en-US" dirty="0"/>
              <a:t>암호화를 위한 함수 변형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회원 가입 진행 시 </a:t>
            </a:r>
            <a:r>
              <a:rPr lang="en-US" altLang="ko-KR" dirty="0"/>
              <a:t>DB</a:t>
            </a:r>
            <a:r>
              <a:rPr lang="ko-KR" altLang="en-US" dirty="0"/>
              <a:t> 에 랜덤으로 생성 된 </a:t>
            </a:r>
            <a:r>
              <a:rPr lang="en-US" altLang="ko-KR" dirty="0"/>
              <a:t>salt </a:t>
            </a:r>
            <a:r>
              <a:rPr lang="ko-KR" altLang="en-US" dirty="0"/>
              <a:t>값도 전달을 해야 하므로 아래와 같이 함수 변경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6F585-7C86-4C68-3B15-F77ACDB86BB9}"/>
              </a:ext>
            </a:extLst>
          </p:cNvPr>
          <p:cNvSpPr txBox="1"/>
          <p:nvPr/>
        </p:nvSpPr>
        <p:spPr>
          <a:xfrm>
            <a:off x="824752" y="2861435"/>
            <a:ext cx="9870141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createHashedPassword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crypto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randomBytes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'base64'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hashedPassword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crypto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pbkdf2Sync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'sha512'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'base64'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hashedPassword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해싱할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값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salt,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해시 함수 반복 횟수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해시 값 길이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해시 알고리즘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493548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회원 가입 부분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회원 가입 시 사용자가 입력한 비밀번호를 암호화하고 암호화 된</a:t>
            </a:r>
            <a:r>
              <a:rPr lang="en-US" altLang="ko-KR" dirty="0"/>
              <a:t> </a:t>
            </a:r>
            <a:r>
              <a:rPr lang="ko-KR" altLang="en-US" dirty="0"/>
              <a:t>비밀번호와 </a:t>
            </a:r>
            <a:r>
              <a:rPr lang="en-US" altLang="ko-KR" dirty="0"/>
              <a:t>salt </a:t>
            </a:r>
            <a:r>
              <a:rPr lang="ko-KR" altLang="en-US" dirty="0"/>
              <a:t>를 받아서 같이 저장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B15A-639C-8581-C4ED-4FD0ED38636E}"/>
              </a:ext>
            </a:extLst>
          </p:cNvPr>
          <p:cNvSpPr txBox="1"/>
          <p:nvPr/>
        </p:nvSpPr>
        <p:spPr>
          <a:xfrm>
            <a:off x="800100" y="2869337"/>
            <a:ext cx="88646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createHashedPassword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pw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hashedPassword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</p:spTree>
    <p:extLst>
      <p:ext uri="{BB962C8B-B14F-4D97-AF65-F5344CB8AC3E}">
        <p14:creationId xmlns:p14="http://schemas.microsoft.com/office/powerpoint/2010/main" val="20615937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648BA7-33D8-118C-5DAD-FE09CE037801}"/>
              </a:ext>
            </a:extLst>
          </p:cNvPr>
          <p:cNvSpPr txBox="1"/>
          <p:nvPr/>
        </p:nvSpPr>
        <p:spPr>
          <a:xfrm>
            <a:off x="114300" y="43458"/>
            <a:ext cx="10401300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createHashedPassword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passwordData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hashedPassword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passwordData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acknowledged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성공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페이지로 이동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문제 발생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회원가입 페이지로 이동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중복된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존재합니다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회원가입 페이지로 이동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363746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FBEB89-CDB3-7889-7926-BD4A605B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7" y="525384"/>
            <a:ext cx="9725463" cy="17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690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068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변경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3189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인증 함수 모듈화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외부 라우터</a:t>
            </a:r>
            <a:r>
              <a:rPr lang="en-US" altLang="ko-KR" dirty="0"/>
              <a:t>(</a:t>
            </a:r>
            <a:r>
              <a:rPr lang="ko-KR" altLang="en-US" dirty="0"/>
              <a:t>로그인 전략</a:t>
            </a:r>
            <a:r>
              <a:rPr lang="en-US" altLang="ko-KR" dirty="0"/>
              <a:t>)</a:t>
            </a:r>
            <a:r>
              <a:rPr lang="ko-KR" altLang="en-US" dirty="0"/>
              <a:t>에서 인증 함수를 사용해야 하므로 </a:t>
            </a:r>
            <a:r>
              <a:rPr lang="en-US" altLang="ko-KR" dirty="0"/>
              <a:t>register.js</a:t>
            </a:r>
            <a:r>
              <a:rPr lang="ko-KR" altLang="en-US" dirty="0"/>
              <a:t> 에 있는 인증 함수를 변수에 담아서 모듈화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701F2-7BC1-E8D5-0ADA-C76A301B8E63}"/>
              </a:ext>
            </a:extLst>
          </p:cNvPr>
          <p:cNvSpPr txBox="1"/>
          <p:nvPr/>
        </p:nvSpPr>
        <p:spPr>
          <a:xfrm>
            <a:off x="800100" y="2861435"/>
            <a:ext cx="104902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hashed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crypto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pbkdf2Sync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'sha512'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'base64'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hashed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7572B-5E85-78AD-3795-77607332640D}"/>
              </a:ext>
            </a:extLst>
          </p:cNvPr>
          <p:cNvSpPr txBox="1"/>
          <p:nvPr/>
        </p:nvSpPr>
        <p:spPr>
          <a:xfrm>
            <a:off x="800100" y="552960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6584016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인증 함수 모듈화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Register.js </a:t>
            </a:r>
            <a:r>
              <a:rPr lang="ko-KR" altLang="en-US" dirty="0"/>
              <a:t>가 이제 객체를 모듈로 반환하므로 </a:t>
            </a:r>
            <a:r>
              <a:rPr lang="en-US" altLang="ko-KR" dirty="0"/>
              <a:t>app.js </a:t>
            </a:r>
            <a:r>
              <a:rPr lang="ko-KR" altLang="en-US" dirty="0"/>
              <a:t>서버 코드 수정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E9CCB-3871-AFC5-804A-DE6C7B4AB12A}"/>
              </a:ext>
            </a:extLst>
          </p:cNvPr>
          <p:cNvSpPr txBox="1"/>
          <p:nvPr/>
        </p:nvSpPr>
        <p:spPr>
          <a:xfrm>
            <a:off x="762000" y="2505670"/>
            <a:ext cx="71755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'./routes/register’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'/register'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860616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Passport.js </a:t>
            </a:r>
            <a:r>
              <a:rPr lang="ko-KR" altLang="en-US" dirty="0"/>
              <a:t>에서 로컬 로그인 전략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Register.js </a:t>
            </a:r>
            <a:r>
              <a:rPr lang="ko-KR" altLang="en-US" dirty="0"/>
              <a:t>에 있는 </a:t>
            </a:r>
            <a:r>
              <a:rPr lang="en-US" altLang="ko-KR" dirty="0" err="1"/>
              <a:t>verifyPassword</a:t>
            </a:r>
            <a:r>
              <a:rPr lang="en-US" altLang="ko-KR" dirty="0"/>
              <a:t> </a:t>
            </a:r>
            <a:r>
              <a:rPr lang="ko-KR" altLang="en-US" dirty="0"/>
              <a:t>함수를 사용해야 하므로 모듈로 불러오기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가입 된 회원들을 전부 삭제할 수는 없으니</a:t>
            </a:r>
            <a:r>
              <a:rPr lang="en-US" altLang="ko-KR" dirty="0"/>
              <a:t>, DB </a:t>
            </a:r>
            <a:r>
              <a:rPr lang="ko-KR" altLang="en-US" dirty="0"/>
              <a:t>도큐먼트에 </a:t>
            </a:r>
            <a:r>
              <a:rPr lang="en-US" altLang="ko-KR" dirty="0"/>
              <a:t>salt</a:t>
            </a:r>
            <a:r>
              <a:rPr lang="ko-KR" altLang="en-US" dirty="0"/>
              <a:t> 가 존재하면 암호화 모듈을 사용해서 검증하고 존재하지 않을 경우 입력 받은 비번을 바로 비교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61EEF-2DB7-0916-B38A-838DF07E78F0}"/>
              </a:ext>
            </a:extLst>
          </p:cNvPr>
          <p:cNvSpPr txBox="1"/>
          <p:nvPr/>
        </p:nvSpPr>
        <p:spPr>
          <a:xfrm>
            <a:off x="850900" y="283106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verifyModule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'./register'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5707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21605</TotalTime>
  <Words>3974</Words>
  <Application>Microsoft Macintosh PowerPoint</Application>
  <PresentationFormat>와이드스크린</PresentationFormat>
  <Paragraphs>523</Paragraphs>
  <Slides>124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1" baseType="lpstr">
      <vt:lpstr>나눔스퀘어 Bold</vt:lpstr>
      <vt:lpstr>Calibri</vt:lpstr>
      <vt:lpstr>나눔스퀘어 ExtraBold</vt:lpstr>
      <vt:lpstr>Arial</vt:lpstr>
      <vt:lpstr>맑은 고딕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Client 등록!</vt:lpstr>
      <vt:lpstr>구글 로그인 관련 라우터 작성(login.js)</vt:lpstr>
      <vt:lpstr>구글 로그인 요청 링크 만들기(board.ejs)</vt:lpstr>
      <vt:lpstr>로그인 실패 시, 메인 페이지로 이동하기</vt:lpstr>
      <vt:lpstr>구글 로그인 전략 수립</vt:lpstr>
      <vt:lpstr>구글 로그인 전략 수립</vt:lpstr>
      <vt:lpstr>구글 로그인 전략 수립</vt:lpstr>
      <vt:lpstr>PowerPoint 프레젠테이션</vt:lpstr>
      <vt:lpstr>PowerPoint 프레젠테이션</vt:lpstr>
      <vt:lpstr>구글 로그인 프로필 확인</vt:lpstr>
      <vt:lpstr>구글 로그인 데이터 확인</vt:lpstr>
      <vt:lpstr>실습, 카카오 로그인 구현하기!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Multer 모듈 설치</vt:lpstr>
      <vt:lpstr>Board_write.ejs 파일 수정</vt:lpstr>
      <vt:lpstr>PowerPoint 프레젠테이션</vt:lpstr>
      <vt:lpstr>Board.js 파일 수정</vt:lpstr>
      <vt:lpstr>Board.js 파일 수정</vt:lpstr>
      <vt:lpstr>PowerPoint 프레젠테이션</vt:lpstr>
      <vt:lpstr>저장 폴더 만들기!</vt:lpstr>
      <vt:lpstr>파일 업로드 여부에 따른 DB 처리</vt:lpstr>
      <vt:lpstr>파일 업로드 여부에 따른 DB 처리</vt:lpstr>
      <vt:lpstr>Board.ejs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Homebrew 를 사용해서 설치</vt:lpstr>
      <vt:lpstr>몽고 디비 실행!</vt:lpstr>
      <vt:lpstr>몽고 DB 컴퍼스 설치</vt:lpstr>
      <vt:lpstr>PowerPoint 프레젠테이션</vt:lpstr>
      <vt:lpstr>ID / PW 설정</vt:lpstr>
      <vt:lpstr>새로운 uri 확인</vt:lpstr>
      <vt:lpstr>.env 업데이트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암호화!</vt:lpstr>
      <vt:lpstr>암호화!</vt:lpstr>
      <vt:lpstr>PowerPoint 프레젠테이션</vt:lpstr>
      <vt:lpstr>Crypto</vt:lpstr>
      <vt:lpstr>Crypto 모듈 설치 및 불러오기</vt:lpstr>
      <vt:lpstr>Crypto 암호화 함수 작성</vt:lpstr>
      <vt:lpstr>Crypto 암호화 함수 작성</vt:lpstr>
      <vt:lpstr>Crypto 암호화 함수 작성</vt:lpstr>
      <vt:lpstr>Crypto 암호화와 salt</vt:lpstr>
      <vt:lpstr>Crypto 암호화 검증</vt:lpstr>
      <vt:lpstr>PowerPoint 프레젠테이션</vt:lpstr>
      <vt:lpstr>PowerPoint 프레젠테이션</vt:lpstr>
      <vt:lpstr>Crypto 암호화를 위한 함수 변형</vt:lpstr>
      <vt:lpstr>회원 가입 부분 수정</vt:lpstr>
      <vt:lpstr>PowerPoint 프레젠테이션</vt:lpstr>
      <vt:lpstr>PowerPoint 프레젠테이션</vt:lpstr>
      <vt:lpstr>PowerPoint 프레젠테이션</vt:lpstr>
      <vt:lpstr>암호화 인증 함수 모듈화</vt:lpstr>
      <vt:lpstr>암호화 인증 함수 모듈화</vt:lpstr>
      <vt:lpstr>Passport.js 에서 로컬 로그인 전략 수정</vt:lpstr>
      <vt:lpstr>PowerPoint 프레젠테이션</vt:lpstr>
      <vt:lpstr>PowerPoint 프레젠테이션</vt:lpstr>
      <vt:lpstr>PowerPoint 프레젠테이션</vt:lpstr>
      <vt:lpstr>PowerPoint 프레젠테이션</vt:lpstr>
      <vt:lpstr>웹소켓?</vt:lpstr>
      <vt:lpstr>웹소켓!</vt:lpstr>
      <vt:lpstr>PowerPoint 프레젠테이션</vt:lpstr>
      <vt:lpstr>PowerPoint 프레젠테이션</vt:lpstr>
      <vt:lpstr>웹소켓 테스트를 위한 chat.ejs 파일을 생성</vt:lpstr>
      <vt:lpstr>웹소켓 테스트를 위한 chat.ejs 파일을 생성</vt:lpstr>
      <vt:lpstr>웹소켓 테스트를 위한 chat.ejs 파일을 생성</vt:lpstr>
      <vt:lpstr>PowerPoint 프레젠테이션</vt:lpstr>
      <vt:lpstr>웹소켓 서버 코드 구성</vt:lpstr>
      <vt:lpstr>웹소켓 서버 코드 구성</vt:lpstr>
      <vt:lpstr>웹소켓 작동 체크</vt:lpstr>
      <vt:lpstr>PowerPoint 프레젠테이션</vt:lpstr>
      <vt:lpstr>채팅 서비스 구현</vt:lpstr>
      <vt:lpstr>프론트 코드 작성</vt:lpstr>
      <vt:lpstr>프론트 코드 작성</vt:lpstr>
      <vt:lpstr>서버 코드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2774</cp:revision>
  <dcterms:created xsi:type="dcterms:W3CDTF">2022-05-29T13:34:07Z</dcterms:created>
  <dcterms:modified xsi:type="dcterms:W3CDTF">2022-09-21T07:17:58Z</dcterms:modified>
</cp:coreProperties>
</file>